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906000" cy="6858000" type="A4"/>
  <p:notesSz cx="9942513" cy="6761163"/>
  <p:defaultTextStyle>
    <a:defPPr>
      <a:defRPr lang="ru-RU"/>
    </a:defPPr>
    <a:lvl1pPr marL="0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854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708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563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417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270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123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1977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0831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081B99-0369-4D78-BB8B-683A60169A64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9" d="100"/>
          <a:sy n="99" d="100"/>
        </p:scale>
        <p:origin x="-90" y="-186"/>
      </p:cViewPr>
      <p:guideLst>
        <p:guide orient="horz" pos="2161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50" y="-114"/>
      </p:cViewPr>
      <p:guideLst>
        <p:guide orient="horz" pos="2130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8898" cy="338222"/>
          </a:xfrm>
          <a:prstGeom prst="rect">
            <a:avLst/>
          </a:prstGeom>
        </p:spPr>
        <p:txBody>
          <a:bodyPr vert="horz" lIns="93004" tIns="46502" rIns="93004" bIns="465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244" y="0"/>
            <a:ext cx="4308898" cy="338222"/>
          </a:xfrm>
          <a:prstGeom prst="rect">
            <a:avLst/>
          </a:prstGeom>
        </p:spPr>
        <p:txBody>
          <a:bodyPr vert="horz" lIns="93004" tIns="46502" rIns="93004" bIns="46502" rtlCol="0"/>
          <a:lstStyle>
            <a:lvl1pPr algn="r">
              <a:defRPr sz="1200"/>
            </a:lvl1pPr>
          </a:lstStyle>
          <a:p>
            <a:fld id="{53C3644B-02D7-42D6-94AE-2FB979FE4FF3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21842"/>
            <a:ext cx="4308898" cy="338222"/>
          </a:xfrm>
          <a:prstGeom prst="rect">
            <a:avLst/>
          </a:prstGeom>
        </p:spPr>
        <p:txBody>
          <a:bodyPr vert="horz" lIns="93004" tIns="46502" rIns="93004" bIns="465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244" y="6421842"/>
            <a:ext cx="4308898" cy="338222"/>
          </a:xfrm>
          <a:prstGeom prst="rect">
            <a:avLst/>
          </a:prstGeom>
        </p:spPr>
        <p:txBody>
          <a:bodyPr vert="horz" lIns="93004" tIns="46502" rIns="93004" bIns="46502" rtlCol="0" anchor="b"/>
          <a:lstStyle>
            <a:lvl1pPr algn="r">
              <a:defRPr sz="1200"/>
            </a:lvl1pPr>
          </a:lstStyle>
          <a:p>
            <a:fld id="{5A9F84D3-C9F4-40E5-B381-29424CFB4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68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8422" cy="338059"/>
          </a:xfrm>
          <a:prstGeom prst="rect">
            <a:avLst/>
          </a:prstGeom>
        </p:spPr>
        <p:txBody>
          <a:bodyPr vert="horz" lIns="93004" tIns="46502" rIns="93004" bIns="465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3" y="1"/>
            <a:ext cx="4308422" cy="338059"/>
          </a:xfrm>
          <a:prstGeom prst="rect">
            <a:avLst/>
          </a:prstGeom>
        </p:spPr>
        <p:txBody>
          <a:bodyPr vert="horz" lIns="93004" tIns="46502" rIns="93004" bIns="46502" rtlCol="0"/>
          <a:lstStyle>
            <a:lvl1pPr algn="r">
              <a:defRPr sz="1200"/>
            </a:lvl1pPr>
          </a:lstStyle>
          <a:p>
            <a:fld id="{C2BD578F-D6A4-47A7-994B-5E99E23F0D0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38488" y="506413"/>
            <a:ext cx="3665537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2" rIns="93004" bIns="465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3004" tIns="46502" rIns="93004" bIns="465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21933"/>
            <a:ext cx="4308422" cy="338059"/>
          </a:xfrm>
          <a:prstGeom prst="rect">
            <a:avLst/>
          </a:prstGeom>
        </p:spPr>
        <p:txBody>
          <a:bodyPr vert="horz" lIns="93004" tIns="46502" rIns="93004" bIns="465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3" y="6421933"/>
            <a:ext cx="4308422" cy="338059"/>
          </a:xfrm>
          <a:prstGeom prst="rect">
            <a:avLst/>
          </a:prstGeom>
        </p:spPr>
        <p:txBody>
          <a:bodyPr vert="horz" lIns="93004" tIns="46502" rIns="93004" bIns="46502" rtlCol="0" anchor="b"/>
          <a:lstStyle>
            <a:lvl1pPr algn="r">
              <a:defRPr sz="1200"/>
            </a:lvl1pPr>
          </a:lstStyle>
          <a:p>
            <a:fld id="{C30A6867-95A6-40D1-9D5B-2A68E923F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76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54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08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563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417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270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123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977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831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38488" y="506413"/>
            <a:ext cx="3665537" cy="2536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A6867-95A6-40D1-9D5B-2A68E923F98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5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2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9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4" y="274641"/>
            <a:ext cx="652144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78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6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1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08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32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8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4" indent="0">
              <a:buNone/>
              <a:defRPr sz="2100" b="1"/>
            </a:lvl2pPr>
            <a:lvl3pPr marL="957708" indent="0">
              <a:buNone/>
              <a:defRPr sz="1800" b="1"/>
            </a:lvl3pPr>
            <a:lvl4pPr marL="1436563" indent="0">
              <a:buNone/>
              <a:defRPr sz="1600" b="1"/>
            </a:lvl4pPr>
            <a:lvl5pPr marL="1915417" indent="0">
              <a:buNone/>
              <a:defRPr sz="1600" b="1"/>
            </a:lvl5pPr>
            <a:lvl6pPr marL="2394270" indent="0">
              <a:buNone/>
              <a:defRPr sz="1600" b="1"/>
            </a:lvl6pPr>
            <a:lvl7pPr marL="2873123" indent="0">
              <a:buNone/>
              <a:defRPr sz="1600" b="1"/>
            </a:lvl7pPr>
            <a:lvl8pPr marL="3351977" indent="0">
              <a:buNone/>
              <a:defRPr sz="1600" b="1"/>
            </a:lvl8pPr>
            <a:lvl9pPr marL="383083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4" indent="0">
              <a:buNone/>
              <a:defRPr sz="2100" b="1"/>
            </a:lvl2pPr>
            <a:lvl3pPr marL="957708" indent="0">
              <a:buNone/>
              <a:defRPr sz="1800" b="1"/>
            </a:lvl3pPr>
            <a:lvl4pPr marL="1436563" indent="0">
              <a:buNone/>
              <a:defRPr sz="1600" b="1"/>
            </a:lvl4pPr>
            <a:lvl5pPr marL="1915417" indent="0">
              <a:buNone/>
              <a:defRPr sz="1600" b="1"/>
            </a:lvl5pPr>
            <a:lvl6pPr marL="2394270" indent="0">
              <a:buNone/>
              <a:defRPr sz="1600" b="1"/>
            </a:lvl6pPr>
            <a:lvl7pPr marL="2873123" indent="0">
              <a:buNone/>
              <a:defRPr sz="1600" b="1"/>
            </a:lvl7pPr>
            <a:lvl8pPr marL="3351977" indent="0">
              <a:buNone/>
              <a:defRPr sz="1600" b="1"/>
            </a:lvl8pPr>
            <a:lvl9pPr marL="383083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4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7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4" y="273051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0" y="273053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4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8854" indent="0">
              <a:buNone/>
              <a:defRPr sz="1300"/>
            </a:lvl2pPr>
            <a:lvl3pPr marL="957708" indent="0">
              <a:buNone/>
              <a:defRPr sz="1100"/>
            </a:lvl3pPr>
            <a:lvl4pPr marL="1436563" indent="0">
              <a:buNone/>
              <a:defRPr sz="1000"/>
            </a:lvl4pPr>
            <a:lvl5pPr marL="1915417" indent="0">
              <a:buNone/>
              <a:defRPr sz="1000"/>
            </a:lvl5pPr>
            <a:lvl6pPr marL="2394270" indent="0">
              <a:buNone/>
              <a:defRPr sz="1000"/>
            </a:lvl6pPr>
            <a:lvl7pPr marL="2873123" indent="0">
              <a:buNone/>
              <a:defRPr sz="1000"/>
            </a:lvl7pPr>
            <a:lvl8pPr marL="3351977" indent="0">
              <a:buNone/>
              <a:defRPr sz="1000"/>
            </a:lvl8pPr>
            <a:lvl9pPr marL="38308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96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2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6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54" indent="0">
              <a:buNone/>
              <a:defRPr sz="2900"/>
            </a:lvl2pPr>
            <a:lvl3pPr marL="957708" indent="0">
              <a:buNone/>
              <a:defRPr sz="2500"/>
            </a:lvl3pPr>
            <a:lvl4pPr marL="1436563" indent="0">
              <a:buNone/>
              <a:defRPr sz="2100"/>
            </a:lvl4pPr>
            <a:lvl5pPr marL="1915417" indent="0">
              <a:buNone/>
              <a:defRPr sz="2100"/>
            </a:lvl5pPr>
            <a:lvl6pPr marL="2394270" indent="0">
              <a:buNone/>
              <a:defRPr sz="2100"/>
            </a:lvl6pPr>
            <a:lvl7pPr marL="2873123" indent="0">
              <a:buNone/>
              <a:defRPr sz="2100"/>
            </a:lvl7pPr>
            <a:lvl8pPr marL="3351977" indent="0">
              <a:buNone/>
              <a:defRPr sz="2100"/>
            </a:lvl8pPr>
            <a:lvl9pPr marL="3830831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78854" indent="0">
              <a:buNone/>
              <a:defRPr sz="1300"/>
            </a:lvl2pPr>
            <a:lvl3pPr marL="957708" indent="0">
              <a:buNone/>
              <a:defRPr sz="1100"/>
            </a:lvl3pPr>
            <a:lvl4pPr marL="1436563" indent="0">
              <a:buNone/>
              <a:defRPr sz="1000"/>
            </a:lvl4pPr>
            <a:lvl5pPr marL="1915417" indent="0">
              <a:buNone/>
              <a:defRPr sz="1000"/>
            </a:lvl5pPr>
            <a:lvl6pPr marL="2394270" indent="0">
              <a:buNone/>
              <a:defRPr sz="1000"/>
            </a:lvl6pPr>
            <a:lvl7pPr marL="2873123" indent="0">
              <a:buNone/>
              <a:defRPr sz="1000"/>
            </a:lvl7pPr>
            <a:lvl8pPr marL="3351977" indent="0">
              <a:buNone/>
              <a:defRPr sz="1000"/>
            </a:lvl8pPr>
            <a:lvl9pPr marL="38308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5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1" cy="1143000"/>
          </a:xfrm>
          <a:prstGeom prst="rect">
            <a:avLst/>
          </a:prstGeom>
        </p:spPr>
        <p:txBody>
          <a:bodyPr vert="horz" lIns="95771" tIns="47885" rIns="95771" bIns="478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600204"/>
            <a:ext cx="8915401" cy="4525963"/>
          </a:xfrm>
          <a:prstGeom prst="rect">
            <a:avLst/>
          </a:prstGeom>
        </p:spPr>
        <p:txBody>
          <a:bodyPr vert="horz" lIns="95771" tIns="47885" rIns="95771" bIns="478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2" y="6356354"/>
            <a:ext cx="2311401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90BC-32E6-433F-96C7-A19B8D77F0F0}" type="datetimeFigureOut">
              <a:rPr lang="ru-RU" smtClean="0"/>
              <a:pPr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2" y="6356354"/>
            <a:ext cx="3136900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1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8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8" indent="-299283" algn="l" defTabSz="957708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5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9" indent="-239427" algn="l" defTabSz="95770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43" indent="-239427" algn="l" defTabSz="95770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8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52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05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59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4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8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63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7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70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23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77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31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rvice.nalog.ru/gp2.do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9356" y="249008"/>
            <a:ext cx="281344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подачи документов в электронном виде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6645" y="1268761"/>
            <a:ext cx="2816156" cy="4824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Взаимодействие с регистрирующим органом в электронном виде является наиболее удобным, быстрым и эффективным способом получения государственной услуги.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Основной плюс этого способа подачи документов для заявителей – серьезная экономия времени и денег. Один раз, получив усиленную квалифицированную электронную подпись, можно будет уже не тратить время на посещение нотариальной конторы и деньги на оплату услуг нотариуса.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Удобство – возможность подачи документов и получения результата государственной услуги без посещения инспекции. 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Быстрота – документы формируются и направляются в электронном виде, что приравнивается к получению документа на бумаге в виде предоставления ссылки для скачивания, количество скачиваний не ограничено. В случае необходимости, документы могут быть получены заявителем и на бумажном носителе.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Эффективность – в любом случае, формируется документ, направляемый в адрес заявителя, в котором однозначно выражена позиция налогового органа, что исключает возможность недопонимания и возникновения конфликтных ситуаций.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8847" y="249010"/>
            <a:ext cx="2886320" cy="7968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endParaRPr lang="ru-RU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документов по государственной регистрации юридических лиц и индивидуальных предпринимателей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25207" y="249010"/>
            <a:ext cx="2730305" cy="7968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lvl="0" algn="ctr"/>
            <a:endParaRPr lang="ru-RU" sz="11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1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заявки на государственную регистрацию юридических лиц и индивидуальных предпринимателей</a:t>
            </a:r>
          </a:p>
          <a:p>
            <a:pPr algn="ctr"/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48845" y="2060848"/>
            <a:ext cx="2931661" cy="2448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Сервис позволяет направить в регистрирующий орган в электронном виде пакет документов на государственную регистрацию юридических лиц и индивидуальных предпринимателей.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Направление электронных документов в регистрирующий орган осуществляется заявителем, имеющим сертификат ключа подписи и соответствующий ему ключ электронной подписи (ЭП),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без необходимости посещения нотариуса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При этом возможно использование ЭП, предназначенной для представления в электронном виде налоговой и бухгалтерской отчётности.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97215" y="2056792"/>
            <a:ext cx="2658297" cy="2448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 позволяет пользователям в интерактивном режиме оформить и направить  в регистрирующий орган следующие виды заявлений: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создании организации (Р11001)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регистрации в качестве индивидуального предпринимателя (Р21001)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внесении изменений в сведения об ИП (Р24001)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прекращении деятельности ИП (Р26001)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48845" y="4653136"/>
            <a:ext cx="2931661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требуется посещения регистрирующего органа и нотариуса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получив один </a:t>
            </a:r>
            <a:r>
              <a:rPr lang="ru-RU" sz="900" b="1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900" b="1" smtClean="0">
                <a:latin typeface="Times New Roman" pitchFamily="18" charset="0"/>
                <a:cs typeface="Times New Roman" pitchFamily="18" charset="0"/>
              </a:rPr>
              <a:t>усиленную ЭП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уже не надо тратить деньги на оплату услуг нотариуса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использование ЭП, предназначенной для представления отчетности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заполнение заявления без ошибок – сервис отправки проверит заявление за Вас.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97215" y="4653136"/>
            <a:ext cx="2658298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надо обращаться к нотариусу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только один раз обратиться в регистрирующий орган;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требует наличие ЭП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заполнение заявления без ошибок – сервис отправки проверит заявление за Вас.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48846" y="1268761"/>
            <a:ext cx="2028225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r>
              <a:rPr lang="ru-RU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ru-RU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www.nalog.ru/rn37/service/gosreg_eldocs</a:t>
            </a:r>
            <a:r>
              <a:rPr lang="ru-RU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1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25207" y="1268761"/>
            <a:ext cx="1944217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r>
              <a:rPr lang="ru-RU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https://service.nalog.ru/gosreg/</a:t>
            </a:r>
          </a:p>
        </p:txBody>
      </p:sp>
      <p:pic>
        <p:nvPicPr>
          <p:cNvPr id="27" name="Рисунок 26" descr="C:\Users\3700-01-772\AppData\Local\Microsoft\Windows\Temporary Internet Files\Content.Word\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8" y="1268760"/>
            <a:ext cx="702079" cy="579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C:\Users\3700-01-772\AppData\Local\Microsoft\Windows\Temporary Internet Files\Content.Word\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36" y="1239123"/>
            <a:ext cx="702079" cy="60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7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6313" y="120754"/>
            <a:ext cx="2654480" cy="3338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Электронная подпись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206" y="620688"/>
            <a:ext cx="2680423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Электронная подпись (ЭП)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– аналог собственноручной подписи, применяемой по отношению к электронному документу.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ЭП обладает следующими свойствами: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Является уникальной;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Защищена от копирования;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Указывает на лицо, которое подписало документ.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В соответствии с п. 1.2 ст. 9 Федерального закона №129-ФЗ «О государственной регистрации юридических лиц и индивидуальных предпринимателей» в случае наличия ЭП при подаче документов в электронном виде заверение подписи нотариусом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не требуется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Сертификат ключа подписи и соответствующий ему  ключ  электронной  подписи  можно  получить в любом удостоверяющем центре, аккредитованном в сети доверенных удостоверяющих центров ФНС России.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6313" y="3717032"/>
            <a:ext cx="2479369" cy="413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lvl="0"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Уплата государственной пошлины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12840" y="1463097"/>
            <a:ext cx="2808312" cy="3910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numCol="1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предоставляет возможность заинтересованным лицам бесплатно без посещения налогового органа получить сведения из ЕГРЮЛ/ЕГРИП о конкретном юридическом лице/индивидуальном предпринимателе в виде выписки из соответствующего реестра/справки об отсутствии запрашиваемой информации в форме электронного документа, подписанного усиленной квалифицированной электронной подписью.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Исходя из положений п. 1 и 3 ст. 6 Федерального закона от 06 апреля 2011 г. №63-ФЗ «Об электронной подписи» выписка/справка об отсутствии запрашиваемой информации в электронной форме, подписанная усиленной квалифицированной электронной подписью,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равнозначна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выписке/справке об отсутствии запрашиваемой информации на бумажном носителе, подписанной собственноручной подписью должностного лица налогового органа и заверенной печатью налогового органа. Для получения выписки/справки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сертификат электронной подписи заявителя не требуется.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12840" y="120755"/>
            <a:ext cx="2880320" cy="5707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Предоставление сведений из ЕГРЮЛ/ЕГРИП о конкретном юридическом лице/индивидуальном предпринимателе в форме электронного документа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0369" y="4779244"/>
            <a:ext cx="2680424" cy="18187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numCol="1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позволяет сформировать платежный документ на уплату госпошлины при регистрации ЮЛ/ИП, за предоставление сведений из ЕГРЮЛ/ЕГРИП/ЕГРН и реестра дисквалифицированных лиц, а также произвести оплату через один из банков-партнеров ФНС России.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Для формирования платежного документа необходимо выбрать вид платежа и сумму платежа.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Users\3700-01-772\AppData\Local\Microsoft\Windows\Temporary Internet Files\Content.Word\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529" y="4169644"/>
            <a:ext cx="6181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3700-01-772\AppData\Local\Microsoft\Windows\Temporary Internet Files\Content.Word\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096" y="765902"/>
            <a:ext cx="648072" cy="636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6753200" y="2096852"/>
            <a:ext cx="3036731" cy="1697143"/>
          </a:xfrm>
          <a:prstGeom prst="rect">
            <a:avLst/>
          </a:prstGeom>
        </p:spPr>
        <p:txBody>
          <a:bodyPr wrap="square" lIns="95771" tIns="47885" rIns="95771" bIns="4788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ЭЛЕКТРОННАЯ РЕГИСТРАЦИЯ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 НОГУ СО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ВРЕМЕНЕМ!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" name="Picture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7216" y="149828"/>
            <a:ext cx="864096" cy="830900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7833320" y="287692"/>
            <a:ext cx="1956612" cy="958480"/>
          </a:xfrm>
          <a:prstGeom prst="rect">
            <a:avLst/>
          </a:prstGeom>
          <a:noFill/>
        </p:spPr>
        <p:txBody>
          <a:bodyPr wrap="square" lIns="95771" tIns="47885" rIns="95771" bIns="47885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Межрайонная ИФНС России №3 по Ивановской области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84848" y="826148"/>
            <a:ext cx="2160240" cy="5146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https://service.nalog.ru/vyp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206" y="4293096"/>
            <a:ext cx="2043141" cy="3337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ru-RU" sz="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service.nalog.ru/gp2.do</a:t>
            </a:r>
            <a:endParaRPr lang="ru-RU" sz="9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665</Words>
  <Application>Microsoft Office PowerPoint</Application>
  <PresentationFormat>Лист A4 (210x297 мм)</PresentationFormat>
  <Paragraphs>51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3700-01-772</dc:creator>
  <cp:lastModifiedBy>VedSpets</cp:lastModifiedBy>
  <cp:revision>66</cp:revision>
  <cp:lastPrinted>2017-08-16T08:07:45Z</cp:lastPrinted>
  <dcterms:created xsi:type="dcterms:W3CDTF">2017-06-27T10:51:02Z</dcterms:created>
  <dcterms:modified xsi:type="dcterms:W3CDTF">2017-08-16T08:08:16Z</dcterms:modified>
</cp:coreProperties>
</file>